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1"/>
    <p:sldMasterId id="2147483701" r:id="rId2"/>
    <p:sldMasterId id="2147483714" r:id="rId3"/>
  </p:sldMasterIdLst>
  <p:notesMasterIdLst>
    <p:notesMasterId r:id="rId22"/>
  </p:notesMasterIdLst>
  <p:sldIdLst>
    <p:sldId id="445" r:id="rId4"/>
    <p:sldId id="446" r:id="rId5"/>
    <p:sldId id="308" r:id="rId6"/>
    <p:sldId id="354" r:id="rId7"/>
    <p:sldId id="276" r:id="rId8"/>
    <p:sldId id="296" r:id="rId9"/>
    <p:sldId id="260" r:id="rId10"/>
    <p:sldId id="278" r:id="rId11"/>
    <p:sldId id="280" r:id="rId12"/>
    <p:sldId id="300" r:id="rId13"/>
    <p:sldId id="290" r:id="rId14"/>
    <p:sldId id="262" r:id="rId15"/>
    <p:sldId id="349" r:id="rId16"/>
    <p:sldId id="302" r:id="rId17"/>
    <p:sldId id="352" r:id="rId18"/>
    <p:sldId id="350" r:id="rId19"/>
    <p:sldId id="309" r:id="rId20"/>
    <p:sldId id="35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  <p:embeddedFont>
      <p:font typeface="HP001 4 hàng" panose="020B0603050302020204" pitchFamily="34" charset="0"/>
      <p:regular r:id="rId33"/>
      <p:bold r:id="rId34"/>
    </p:embeddedFont>
    <p:embeddedFont>
      <p:font typeface="Malgun Gothic" panose="020B0503020000020004" pitchFamily="34" charset="-127"/>
      <p:regular r:id="rId35"/>
      <p:bold r:id="rId36"/>
    </p:embeddedFont>
    <p:embeddedFont>
      <p:font typeface="Trebuchet MS" panose="020B0603020202020204" pitchFamily="34" charset="0"/>
      <p:regular r:id="rId37"/>
      <p:bold r:id="rId38"/>
      <p:italic r:id="rId39"/>
      <p:boldItalic r:id="rId40"/>
    </p:embeddedFont>
    <p:embeddedFont>
      <p:font typeface="VNI-Times" pitchFamily="2" charset="0"/>
      <p:regular r:id="rId41"/>
      <p:bold r:id="rId42"/>
      <p:italic r:id="rId43"/>
      <p:boldItalic r:id="rId44"/>
    </p:embeddedFont>
    <p:embeddedFont>
      <p:font typeface="Wingdings 2" panose="05020102010507070707" pitchFamily="18" charset="2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FD2"/>
    <a:srgbClr val="FF9900"/>
    <a:srgbClr val="C45A12"/>
    <a:srgbClr val="FF6600"/>
    <a:srgbClr val="993366"/>
    <a:srgbClr val="FF0000"/>
    <a:srgbClr val="A54C0F"/>
    <a:srgbClr val="2D2A2F"/>
    <a:srgbClr val="581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02AFE-D7C4-4F30-843A-7B23F3D3B33F}" v="72" dt="2019-10-22T08:08:31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748A5-DA11-4020-92FB-70D99D804FCD}" type="datetimeFigureOut">
              <a:rPr lang="vi-VN" smtClean="0"/>
              <a:t>16/04/2022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083B7-BB15-4F2E-8C2A-37BFA3BCB42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10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FBA3ADE1-9DBD-4D48-B16B-CAF65D89F4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02101C10-D911-4F3B-9B31-CC5F263890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Arial" panose="020B0604020202020204" pitchFamily="34" charset="0"/>
            </a:endParaRPr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2C431FBF-A617-490B-88BD-6424EA290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D9A4528-6B62-4946-9479-794FA9C87E51}" type="slidenum">
              <a:rPr lang="zh-CN" altLang="en-US" sz="1200">
                <a:solidFill>
                  <a:srgbClr val="00000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pPr/>
              <a:t>17</a:t>
            </a:fld>
            <a:endParaRPr lang="zh-CN" altLang="en-US" sz="1200">
              <a:solidFill>
                <a:srgbClr val="00000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4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C97B4-239D-4DDF-8992-ACDAD4B35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CE455-5D69-46FE-86CD-0A99579ED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E76D2-8CE9-4C0D-A3E3-6EDF0BB9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D738F-E391-4D8C-AC5C-9ACD391C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27466-9BC3-4566-B6C0-FE188FF3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39102"/>
      </p:ext>
    </p:extLst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67A8A-8ECB-47C7-AEAF-758FDF842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D6D742-DEB2-4C9E-AFC3-9DF5F3402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58F73-C439-4656-97B6-F9F6A5DE3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07981-FF7D-4668-BF61-085422E8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B9BF1-37A2-4A6F-8937-FD11910C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67788"/>
      </p:ext>
    </p:extLst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422B4B-0FFF-4C99-80CC-3715D0E60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61165-3111-4C33-8783-DFDD2CB09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9BDB3-1F37-4AEB-8DFF-598619D4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3F1F8-8576-4132-A43A-A13C4AC4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0605B-B2F9-4B39-BCFC-861C39002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6715"/>
      </p:ext>
    </p:extLst>
  </p:cSld>
  <p:clrMapOvr>
    <a:masterClrMapping/>
  </p:clrMapOvr>
  <p:transition spd="med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B78C0FBE-6342-4DCB-B8BA-08260091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2CAB-A019-4D02-B776-BCEE5A044DF3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544D89F6-7ACC-4560-8EE3-B9270F51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BF2EF891-06A2-46CC-8B17-E6845DFE7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17A067A7-D8AA-463D-8CE0-E3719A01E6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992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58DE15B0-2410-436A-B412-73DBFE38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7D27F-C895-413E-A988-64E1BA89A784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FB52C0A4-C372-4D84-BCCD-D525DC64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F7B8CDF-EE9A-496B-A450-7FEEC7F2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98DD7-24B9-44E5-9445-9FFC4B931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980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0B79E-5B11-4771-9CB5-529E617C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ED43-4A91-424E-8012-3411B92D114A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87FC4-F584-4684-996E-E6BFD49F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62835-764E-4984-8391-6C96F491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712B4BD5-636E-4F71-9E6F-A017A7462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448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8467D490-ADD7-467F-A2DB-124EC183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C71C1-9FDC-41CC-AD9C-560EFDBBF329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20A00260-2786-4260-BE68-43CC2867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1C4E6232-1498-4B5A-AE28-28E204D9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C8D1D-7032-44C3-AA2D-BE4F70542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441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D213A55F-51FB-459F-A9BA-EF47A7183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E4C6E-FFFF-4243-9542-ED09F8BB4365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D6D5CBAE-181C-4992-88CF-7638BAD8D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8DC55C87-F5D3-4009-83D0-32D00ABD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963C2-BAB8-4409-8B0B-399364BEBF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283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B944FB2E-3E70-4523-AE5D-85BDD91B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08374-30AA-4102-99F1-E01012EF4D7B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3230A618-1109-4291-A865-DD1200F4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E541E75D-6733-49EE-ADED-EDF792AE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5A259-BFB6-47DC-B83B-91D242443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998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DEB6D40A-8DBD-4404-9795-F165AB45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4FE9-C81D-4E36-9CDA-D71D54F4AC0B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ECFA6E26-AB80-496C-8221-6546AD14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73BC77E4-559C-43FD-8731-247CFA43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EB396-9AC6-4EF2-8E48-9900DC451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775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7B08DED-C7E1-4792-AC90-F49ACAA54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33F4-A76C-4AD8-B96A-CB6ECEE06754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1D71F1CE-6CE6-47F3-9801-56A432D6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BFEC44BF-78FA-43F1-858C-267618BDB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1D455-7C01-4C93-AA5E-213D65F58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07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0446F-CCA0-4450-9662-9E069E1E0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850AC-A3DA-431E-87E5-D2C8B450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4C99D-DED4-4846-9D97-CCAB51DA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4A094-6C8B-4CCB-A2E1-A14473354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DA3CE-0106-4F61-9ABC-1B6F16FD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62204"/>
      </p:ext>
    </p:extLst>
  </p:cSld>
  <p:clrMapOvr>
    <a:masterClrMapping/>
  </p:clrMapOvr>
  <p:transition spd="med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5B507266-D021-4EE7-A3AF-3D98412A8376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2C46A6B-6E33-4191-A34C-3CFB8261C390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81FD68A5-BC2B-446E-8853-0554DEEFD86A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BDE8381F-ED0E-4118-B2A2-1FD0C647FA55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262B149-D244-44F4-A5A3-C56162AD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8E04B-3A0E-4D17-9C74-DB82072F33A2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9F0117D-B13C-458F-B4BF-EC597701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19CFF9AB-5F2F-4717-A29E-DE2BAD0B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88CA790D-4514-49F0-838C-EAE73E39B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696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F78D06A-0BCE-48A3-AB61-6D32AD17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0E24-67CC-4786-B165-FF6C992960EF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E234E3B-B763-4BD1-86AA-73C0AF4F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FEE9867-BD78-42A7-85BA-166CB2A8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0F83E-8C23-402B-A647-020DC61D11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799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AA9BFC9-5B6C-4690-87D1-0165A6DED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5B834-07BD-4612-8C1E-7CFF7E8FE0FB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1D0B8978-15E9-495B-940B-BB3808C1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82A7DE8-CC9D-4615-9F2D-A41E51B1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78768E-D06F-4595-A1B1-86EEA6EA7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732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800AF2A3-AD47-4B82-994F-B5BA22BF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5998-CB69-4D4A-B5CC-A4842F115F5A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FC5A9A61-326B-49A1-9E4D-E4DB9764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BF9AF680-42EE-46F2-9212-92A909B2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98136-89BC-4472-9C7E-C743C3236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920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9" y="-3176"/>
            <a:ext cx="12204700" cy="6862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125677"/>
            <a:ext cx="9211733" cy="108280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351379"/>
            <a:ext cx="9218083" cy="1752816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996"/>
            <a:ext cx="2844800" cy="4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996"/>
            <a:ext cx="3860800" cy="4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996"/>
            <a:ext cx="2844800" cy="47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37887DF-4A10-4991-9B9D-732CD357B698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94896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4E137-BF7D-471E-8066-69545A658BC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84101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50"/>
            <a:ext cx="10515600" cy="285308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90030"/>
            <a:ext cx="10515600" cy="1500372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835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94475-A4E6-4C26-9CE0-703310C83104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62128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895"/>
            <a:ext cx="5384800" cy="4953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895"/>
            <a:ext cx="5384800" cy="4953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09A13-59AB-4ED5-A81D-0B60EC00D4CD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46053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71"/>
            <a:ext cx="10515600" cy="13257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371"/>
            <a:ext cx="5158316" cy="8240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83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384"/>
            <a:ext cx="5158316" cy="368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371"/>
            <a:ext cx="5183717" cy="8240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83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384"/>
            <a:ext cx="5183717" cy="3685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E19E3-B09D-4B5C-AC85-1790D62EBD73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12184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65CC2-A0CE-4C9F-B014-959A6AB9AEA3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762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5979-9AFD-4EDD-ABA2-1FC28941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5E5B9-1A85-46F2-A541-ECC0A9900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1C8C6-617C-4A72-81FE-C362A611E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5CC63-CB24-45ED-8BCF-C9AFE2BFE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E8439-4D09-4E8C-AF8C-44AA6116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93973"/>
      </p:ext>
    </p:extLst>
  </p:cSld>
  <p:clrMapOvr>
    <a:masterClrMapping/>
  </p:clrMapOvr>
  <p:transition spd="med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7A988-8254-46B2-BC3E-46B5C1E4EB8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88998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56"/>
            <a:ext cx="3932767" cy="160039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547"/>
            <a:ext cx="6172200" cy="48742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655"/>
            <a:ext cx="3932767" cy="381205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835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E7CA6-C807-4F51-BCA7-61C20986EBB4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75877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56"/>
            <a:ext cx="3932767" cy="160039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547"/>
            <a:ext cx="6172200" cy="4874227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8355" indent="0">
              <a:buNone/>
              <a:defRPr sz="2000"/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67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655"/>
            <a:ext cx="3932767" cy="381205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835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B41F-7F75-499C-A3AE-7CE924BC418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6812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724E-FC14-410A-BF34-E5EF76E7A41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471443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25"/>
            <a:ext cx="2743200" cy="5937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25"/>
            <a:ext cx="8026400" cy="59379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9B8D4-1151-4CB9-9549-2264152C802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0295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D4060-9487-4ED7-8AE4-72B2FC7B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2A529-CE71-4B9B-AEFC-3F372510E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847D8-D9A5-4D21-B882-1DCA93971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236F3-3DC2-496C-9F13-07BC8ACC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5A3D0-EA23-4AF5-8386-682D7B82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4A3C9-82F1-4EB7-8055-9280928CB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81844"/>
      </p:ext>
    </p:extLst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4A86C-449D-4AFB-96DB-A15CA228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07EE4-8199-4861-9FF6-DDF8C39C5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5141A-F170-4253-8AEE-E3E49DD5A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5D4B2-5440-4065-874D-CC621CB52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F36B4-01A8-4B67-A4C7-47F02DBBE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5DF53-0DA5-44FC-94A9-C436EBE3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02E471-ECA4-4573-A8EB-589B4081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A5C49-2299-4E5F-AEEB-9310A4A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77955"/>
      </p:ext>
    </p:extLst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A5BEE-FF67-402D-8CFC-6945463A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A5361-94EB-4ED8-8C86-166F413D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16/4/2022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1BF61-6AF4-4D90-BB87-E8BDC2FC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9AEB5-F3AE-4CD6-967E-BA9A771F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30656"/>
      </p:ext>
    </p:extLst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3296D1-B629-47B8-BFB3-FA26A0A4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16/4/2022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41400-98B5-4CF5-9BB4-66133701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D5041-270C-4C48-A85D-8D2A3228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841177"/>
      </p:ext>
    </p:extLst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CDB3F-9D12-4D71-ABC6-A353D6D2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DC3BE-BF23-4B83-834C-C519CE4D7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2586E-4E56-47EE-B8BB-B49CD203C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8B587-28D5-4563-BBFE-1F136C8A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16/4/2022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6CFFCA-F239-47B2-80B5-5CE25483B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E3230-3F5A-4E5D-A591-C63C1ADB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425548"/>
      </p:ext>
    </p:extLst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AE3E-AA32-49BD-9686-EF8FC9B8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182DF-D61E-47DB-AC57-B0A875BC8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893CF-9989-4C73-B434-01B95E6C6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2976E-3449-4823-8C6A-4511DA94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16/4/2022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FC688-DDFA-4A39-AFD1-30F170C0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93C59-66DE-404D-8DCF-1F6AF1F9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91114"/>
      </p:ext>
    </p:extLst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FE367-73F0-4141-B9CC-0E996157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0C591-6F5E-4050-837C-B525AE301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52109-4073-4BCD-A267-FCF8B3F0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16/4/2022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CB74-CDD0-4AB5-AA37-39D59C51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881D1-4090-4686-A823-4030FC766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2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med">
    <p:wheel spokes="8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61DB9E75-ECCA-4361-A9C1-8949E54EDCDC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6AA8786-DE1A-4A29-98F3-6EF83287CC39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0FE5D55B-69CD-401E-9BEB-10F363F928B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600EE95B-67BB-4AD2-9C2E-59299695F5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5E69277-92E8-4DDE-8574-2DACBEED0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4CDD037-22A9-4C9A-9CBD-B331331327B8}" type="datetimeFigureOut">
              <a:rPr lang="en-US"/>
              <a:pPr>
                <a:defRPr/>
              </a:pPr>
              <a:t>16/4/2022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22FADA4-5D61-4FDF-AC15-953AF688D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Thứ năm ngày 25 tháng 3 năm 2010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E6A6BA2-875F-4FD6-A89A-BCE607D3C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24C37F6B-4E9D-4800-9207-F1D5B359BFE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619E22BF-7991-486C-8F91-8B74D31BB7FE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35456F3-0DAB-4546-B24A-AD66D20A561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20CD32D-7476-47B6-A895-BEDEC9F4B95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82478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" y="0"/>
            <a:ext cx="12198351" cy="6862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24"/>
            <a:ext cx="10972800" cy="58268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895"/>
            <a:ext cx="10972800" cy="49536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996"/>
            <a:ext cx="2844800" cy="47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996"/>
            <a:ext cx="3860800" cy="47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996"/>
            <a:ext cx="2844800" cy="47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6E599EB-E28C-4030-A5A2-759EADD0AE4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29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609585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1219170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828754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2438339" algn="l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891" indent="-342891" algn="l" rtl="0" fontAlgn="base">
        <a:spcBef>
          <a:spcPct val="15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355" indent="-286166" algn="l" rtl="0" fontAlgn="base">
        <a:spcBef>
          <a:spcPct val="15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15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15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55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0.gif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jpeg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99683924-BCB3-4350-AFF8-F4F4D435E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5127EF-7EAC-4AB0-920A-D4131F4E5E43}"/>
              </a:ext>
            </a:extLst>
          </p:cNvPr>
          <p:cNvSpPr/>
          <p:nvPr/>
        </p:nvSpPr>
        <p:spPr>
          <a:xfrm>
            <a:off x="3175000" y="966788"/>
            <a:ext cx="5969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YÊN THÁI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A11742-1EBE-42D3-9A55-1D4564ECBFB2}"/>
              </a:ext>
            </a:extLst>
          </p:cNvPr>
          <p:cNvSpPr/>
          <p:nvPr/>
        </p:nvSpPr>
        <p:spPr>
          <a:xfrm>
            <a:off x="1981200" y="1259175"/>
            <a:ext cx="8229600" cy="4339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</a:t>
            </a:r>
            <a:r>
              <a:rPr kumimoji="0" lang="en-US" sz="4800" b="1" i="0" u="none" strike="noStrike" kern="1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các</a:t>
            </a:r>
            <a:r>
              <a:rPr kumimoji="0" lang="en-US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em</a:t>
            </a:r>
            <a:r>
              <a:rPr kumimoji="0" lang="en-US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đến</a:t>
            </a:r>
            <a:r>
              <a:rPr kumimoji="0" lang="en-US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với</a:t>
            </a:r>
            <a:r>
              <a:rPr kumimoji="0" lang="en-US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tiết</a:t>
            </a:r>
            <a:r>
              <a:rPr kumimoji="0" lang="en-US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học</a:t>
            </a:r>
            <a:r>
              <a:rPr kumimoji="0" lang="en-US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hôm</a:t>
            </a:r>
            <a:r>
              <a:rPr kumimoji="0" lang="en-US" sz="4800" b="1" i="0" u="none" strike="noStrike" kern="1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 nay!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0" cap="none" spc="0" normalizeH="0" baseline="0" noProof="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MÔN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TOÁN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31550" cmpd="sng">
                  <a:gradFill>
                    <a:gsLst>
                      <a:gs pos="70000">
                        <a:srgbClr val="A5C249">
                          <a:shade val="50000"/>
                          <a:satMod val="190000"/>
                        </a:srgbClr>
                      </a:gs>
                      <a:gs pos="0">
                        <a:srgbClr val="A5C249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LỚP 5</a:t>
            </a:r>
            <a:endParaRPr kumimoji="0" lang="en-US" sz="60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A5C249">
                        <a:shade val="50000"/>
                        <a:satMod val="190000"/>
                      </a:srgbClr>
                    </a:gs>
                    <a:gs pos="0">
                      <a:srgbClr val="A5C249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" y="889240"/>
            <a:ext cx="7926187" cy="2591253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en-US" sz="3733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Tính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) 4802  x  324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       x 2      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35,4  x  6,8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en-US" altLang="en-US" sz="3733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3454307" y="2616694"/>
            <a:ext cx="312474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b="1">
                <a:solidFill>
                  <a:srgbClr val="990033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=  1 555 848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3251067" y="5055467"/>
            <a:ext cx="312474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b="1">
                <a:solidFill>
                  <a:srgbClr val="990033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=  240,72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813100" y="3582887"/>
          <a:ext cx="609707" cy="1181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203200" imgH="393700" progId="Equation.DSMT4">
                  <p:embed/>
                </p:oleObj>
              </mc:Choice>
              <mc:Fallback>
                <p:oleObj name="Equation" r:id="rId4" imgW="203200" imgH="393700" progId="Equation.DSMT4">
                  <p:embed/>
                  <p:pic>
                    <p:nvPicPr>
                      <p:cNvPr id="307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00" y="3582887"/>
                        <a:ext cx="609707" cy="1181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2742947" y="3531241"/>
          <a:ext cx="1008000" cy="1135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330200" imgH="393700" progId="Equation.DSMT4">
                  <p:embed/>
                </p:oleObj>
              </mc:Choice>
              <mc:Fallback>
                <p:oleObj name="Equation" r:id="rId6" imgW="330200" imgH="393700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947" y="3531241"/>
                        <a:ext cx="1008000" cy="11357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555592" y="-126153"/>
            <a:ext cx="4191960" cy="1092194"/>
            <a:chOff x="4199" y="-184"/>
            <a:chExt cx="4951" cy="1688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9900CC"/>
                  </a:solidFill>
                  <a:latin typeface="Times New Roman" panose="02020603050405020304" pitchFamily="18" charset="0"/>
                  <a:ea typeface="SimSun"/>
                </a:rPr>
                <a:t>            PHÉP NHÂN</a:t>
              </a:r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5879" y="-184"/>
              <a:ext cx="2521" cy="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3200" b="1" u="sng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Toán</a:t>
              </a:r>
            </a:p>
          </p:txBody>
        </p:sp>
      </p:grpSp>
      <p:pic>
        <p:nvPicPr>
          <p:cNvPr id="10" name="Picture 4" descr="https://i.pinimg.com/564x/cd/fd/fc/cdfdfc3ef9be601f618f3109c425ac05.jpg">
            <a:extLst>
              <a:ext uri="{FF2B5EF4-FFF2-40B4-BE49-F238E27FC236}">
                <a16:creationId xmlns:a16="http://schemas.microsoft.com/office/drawing/2014/main" id="{FAFF4B83-AA03-4665-A0DD-258ABCD98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6568" y="3090942"/>
            <a:ext cx="3068710" cy="37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2" grpId="0"/>
      <p:bldP spid="727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AutoShape 4" descr="Trellis"/>
          <p:cNvSpPr>
            <a:spLocks noChangeArrowheads="1"/>
          </p:cNvSpPr>
          <p:nvPr/>
        </p:nvSpPr>
        <p:spPr bwMode="auto">
          <a:xfrm>
            <a:off x="3809600" y="-126987"/>
            <a:ext cx="4572800" cy="1371840"/>
          </a:xfrm>
          <a:prstGeom prst="irregularSeal1">
            <a:avLst/>
          </a:prstGeom>
          <a:pattFill prst="trellis">
            <a:fgClr>
              <a:srgbClr val="00FF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CC00CC"/>
                </a:solidFill>
                <a:ea typeface="SimSun"/>
              </a:rPr>
              <a:t>Đố bạn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0" y="889001"/>
            <a:ext cx="12032827" cy="583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        </a:t>
            </a:r>
            <a:r>
              <a:rPr lang="en-US" altLang="en-US" sz="3733" b="1">
                <a:solidFill>
                  <a:srgbClr val="CC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 2</a:t>
            </a: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Tính nhẩm</a:t>
            </a:r>
          </a:p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                      a) 3,25  x 10           </a:t>
            </a:r>
          </a:p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                          3,25  x 0,1                </a:t>
            </a:r>
          </a:p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                      b) 417,56 x 100            </a:t>
            </a:r>
          </a:p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                           417,56 x 0,01</a:t>
            </a:r>
          </a:p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                      c)  28,5  x 100  </a:t>
            </a:r>
          </a:p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                           28,5 x 0,01  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5486401" y="1701800"/>
            <a:ext cx="263059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b="1">
                <a:solidFill>
                  <a:srgbClr val="660033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= 32, 5</a:t>
            </a: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5615941" y="2616200"/>
            <a:ext cx="276606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b="1">
                <a:solidFill>
                  <a:srgbClr val="660033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=   0,325</a:t>
            </a: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6096001" y="3429000"/>
            <a:ext cx="301498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b="1">
                <a:solidFill>
                  <a:srgbClr val="660033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=   41 756</a:t>
            </a:r>
          </a:p>
        </p:txBody>
      </p:sp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6198447" y="4343400"/>
            <a:ext cx="291253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b="1">
                <a:solidFill>
                  <a:srgbClr val="660033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=   4,1756</a:t>
            </a:r>
          </a:p>
        </p:txBody>
      </p: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5791200" y="5156200"/>
            <a:ext cx="334264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b="1">
                <a:solidFill>
                  <a:srgbClr val="660033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=     2850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6096000" y="5969000"/>
            <a:ext cx="3285067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b="1">
                <a:solidFill>
                  <a:srgbClr val="660033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=    0,285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ldLvl="0" animBg="1"/>
      <p:bldP spid="48139" grpId="0"/>
      <p:bldP spid="48140" grpId="0"/>
      <p:bldP spid="48142" grpId="0"/>
      <p:bldP spid="48143" grpId="0"/>
      <p:bldP spid="48144" grpId="0"/>
      <p:bldP spid="481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1"/>
          <p:cNvSpPr txBox="1">
            <a:spLocks noChangeArrowheads="1"/>
          </p:cNvSpPr>
          <p:nvPr/>
        </p:nvSpPr>
        <p:spPr bwMode="auto">
          <a:xfrm>
            <a:off x="101601" y="1193800"/>
            <a:ext cx="10526607" cy="271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189" indent="-457189"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b="1">
                <a:solidFill>
                  <a:srgbClr val="0000FF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 3</a:t>
            </a:r>
            <a:r>
              <a:rPr lang="en-US" altLang="en-US" sz="4267" b="1">
                <a:solidFill>
                  <a:srgbClr val="990033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Tính bằng cách thuận tiện nhất:</a:t>
            </a:r>
          </a:p>
          <a:p>
            <a:pPr marL="457189" indent="-457189" defTabSz="1219170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altLang="en-US" sz="4267" b="1">
                <a:solidFill>
                  <a:srgbClr val="990033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2,5 x 7,8 x 4         b) 0,5 x  9,6  x</a:t>
            </a:r>
            <a:r>
              <a:rPr lang="vi-VN" altLang="en-US" sz="4267" b="1">
                <a:solidFill>
                  <a:srgbClr val="990033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en-US" altLang="en-US" sz="4267" b="1">
                <a:solidFill>
                  <a:srgbClr val="990033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2</a:t>
            </a:r>
          </a:p>
          <a:p>
            <a:pPr marL="457189" indent="-457189" defTabSz="121917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267" b="1">
                <a:solidFill>
                  <a:srgbClr val="990033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c) 8,36 x 5 x 0,2       d) 8,3 x 7,9 + 7,9 x 1,7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55592" y="-126153"/>
            <a:ext cx="4191960" cy="1092194"/>
            <a:chOff x="4199" y="-184"/>
            <a:chExt cx="4951" cy="1688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9900CC"/>
                  </a:solidFill>
                  <a:latin typeface="Times New Roman" panose="02020603050405020304" pitchFamily="18" charset="0"/>
                  <a:ea typeface="SimSun"/>
                </a:rPr>
                <a:t>            PHÉP NHÂN</a:t>
              </a:r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5879" y="-184"/>
              <a:ext cx="2521" cy="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3200" b="1" u="sng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Toán</a:t>
              </a:r>
            </a:p>
          </p:txBody>
        </p:sp>
      </p:grp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:a16="http://schemas.microsoft.com/office/drawing/2014/main" id="{B3E9FD42-EC81-43A1-B627-E5472C476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07" y="1592262"/>
            <a:ext cx="75134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964C4EC8-9676-44EA-8019-5BFBF4244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371" y="2235200"/>
            <a:ext cx="32432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  2,5 x 7,8 x 4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5AEF5778-A511-4A32-BBA2-3FCBC2DFC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016" y="2235200"/>
            <a:ext cx="3665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  0,5 x 9,6 x 2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DD5C50B3-44A2-4960-B70A-D8C8F40F5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08" y="4680200"/>
            <a:ext cx="3298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  8,36 x 5 x 0,2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839ABA62-4547-4E60-9527-94BA61AAD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916" y="4680200"/>
            <a:ext cx="4330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  8,3 x 7,9 + 7,9 x 1,7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51D5A9F5-FF14-439E-90EE-1F299F90F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2667000"/>
            <a:ext cx="3364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7,8 x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x 4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C2F8281A-1B18-4F29-AD54-2206737E4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170238"/>
            <a:ext cx="278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7,8 x 10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1197D340-CD22-41BD-A9A2-5817AB6F5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3675063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78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4D58A0C5-A1B5-4528-B569-8E63C635F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763" y="2667000"/>
            <a:ext cx="32992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9,6 x 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x 2</a:t>
            </a:r>
            <a:r>
              <a:rPr lang="en-US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alt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6247A455-2924-40EE-9794-0097CD859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00" y="3170238"/>
            <a:ext cx="278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9,6 x 1</a:t>
            </a: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601EA7B3-BFBE-40B7-8D4E-19B134BF4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3675063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9,6</a:t>
            </a:r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2C9E65E3-23A4-448A-A9D0-2E280C7C9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113338"/>
            <a:ext cx="3364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2B4F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8,36 x </a:t>
            </a:r>
            <a:r>
              <a:rPr lang="en-US" altLang="en-US" sz="3200" dirty="0">
                <a:solidFill>
                  <a:srgbClr val="2B4F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 x 0,2)</a:t>
            </a:r>
            <a:endParaRPr lang="vi-VN" altLang="en-US" sz="3200" dirty="0">
              <a:solidFill>
                <a:srgbClr val="2B4F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920FB733-67A2-4B8D-BA02-F9C98167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046" y="6077967"/>
            <a:ext cx="278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2B4F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8,36</a:t>
            </a: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B9F9A4A7-AA81-4753-BCCD-A30B24618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600" y="5113338"/>
            <a:ext cx="378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(8,3 + 1,7) x  7,9</a:t>
            </a:r>
          </a:p>
        </p:txBody>
      </p:sp>
      <p:sp>
        <p:nvSpPr>
          <p:cNvPr id="19" name="Text Box 22">
            <a:extLst>
              <a:ext uri="{FF2B5EF4-FFF2-40B4-BE49-F238E27FC236}">
                <a16:creationId xmlns:a16="http://schemas.microsoft.com/office/drawing/2014/main" id="{EDCCDCE7-CF0B-43AB-942D-0F0D0CF75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5616575"/>
            <a:ext cx="2782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10 x 7,9</a:t>
            </a:r>
          </a:p>
        </p:txBody>
      </p:sp>
      <p:sp>
        <p:nvSpPr>
          <p:cNvPr id="20" name="Text Box 23">
            <a:extLst>
              <a:ext uri="{FF2B5EF4-FFF2-40B4-BE49-F238E27FC236}">
                <a16:creationId xmlns:a16="http://schemas.microsoft.com/office/drawing/2014/main" id="{09268ACD-CBCB-42B8-AAF0-62084E301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3" y="6121400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79</a:t>
            </a: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B8A34B79-8AC3-453D-AF63-DFE9E2736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683" y="5591721"/>
            <a:ext cx="2782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2B4F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8,36 x 1</a:t>
            </a:r>
          </a:p>
        </p:txBody>
      </p:sp>
      <p:graphicFrame>
        <p:nvGraphicFramePr>
          <p:cNvPr id="22" name="Object 7">
            <a:extLst>
              <a:ext uri="{FF2B5EF4-FFF2-40B4-BE49-F238E27FC236}">
                <a16:creationId xmlns:a16="http://schemas.microsoft.com/office/drawing/2014/main" id="{FB78C94D-BEFC-4F8C-977B-A1ACFBED06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248585"/>
              </p:ext>
            </p:extLst>
          </p:nvPr>
        </p:nvGraphicFramePr>
        <p:xfrm>
          <a:off x="234950" y="258320"/>
          <a:ext cx="3532378" cy="114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Clip" r:id="rId3" imgW="1060704" imgH="1335024" progId="MS_ClipArt_Gallery.2">
                  <p:embed/>
                </p:oleObj>
              </mc:Choice>
              <mc:Fallback>
                <p:oleObj name="Clip" r:id="rId3" imgW="1060704" imgH="1335024" progId="MS_ClipArt_Gallery.2">
                  <p:embed/>
                  <p:pic>
                    <p:nvPicPr>
                      <p:cNvPr id="59399" name="Object 7">
                        <a:extLst>
                          <a:ext uri="{FF2B5EF4-FFF2-40B4-BE49-F238E27FC236}">
                            <a16:creationId xmlns:a16="http://schemas.microsoft.com/office/drawing/2014/main" id="{0EFA0A4C-B2BC-47AC-B9F4-1068ECC3649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258320"/>
                        <a:ext cx="3532378" cy="11462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4" descr="FLOWERS4">
            <a:extLst>
              <a:ext uri="{FF2B5EF4-FFF2-40B4-BE49-F238E27FC236}">
                <a16:creationId xmlns:a16="http://schemas.microsoft.com/office/drawing/2014/main" id="{4F5B4DCD-0B9E-4B9D-97B3-E9D5965DA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832" y="4680200"/>
            <a:ext cx="1987169" cy="210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Chim tu hú báo hiệu mùa gì đang đến ? Đọc bài Làm việc thậ">
            <a:extLst>
              <a:ext uri="{FF2B5EF4-FFF2-40B4-BE49-F238E27FC236}">
                <a16:creationId xmlns:a16="http://schemas.microsoft.com/office/drawing/2014/main" id="{78EB1D86-040B-4AB4-A775-39F0DF0EF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936" y="407443"/>
            <a:ext cx="2564050" cy="199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9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14" name="Text Box 1314"/>
          <p:cNvSpPr txBox="1">
            <a:spLocks noChangeArrowheads="1"/>
          </p:cNvSpPr>
          <p:nvPr/>
        </p:nvSpPr>
        <p:spPr bwMode="auto">
          <a:xfrm>
            <a:off x="3149600" y="2717800"/>
            <a:ext cx="8783320" cy="386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lnSpc>
                <a:spcPct val="130000"/>
              </a:lnSpc>
              <a:spcAft>
                <a:spcPct val="0"/>
              </a:spcAft>
            </a:pPr>
            <a:r>
              <a:rPr lang="en-US" altLang="en-US" sz="3200" b="1" i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Tóm tắt</a:t>
            </a:r>
          </a:p>
          <a:p>
            <a:pPr algn="just" defTabSz="1219170" eaLnBrk="1" fontAlgn="base" hangingPunct="1">
              <a:lnSpc>
                <a:spcPct val="130000"/>
              </a:lnSpc>
              <a:spcAft>
                <a:spcPct val="0"/>
              </a:spcAft>
            </a:pPr>
            <a:r>
              <a:rPr lang="en-US" altLang="en-US" sz="3200" b="1" i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Ô tô và xe máy cùng khởi hành ngược chiều.</a:t>
            </a:r>
          </a:p>
          <a:p>
            <a:pPr algn="just" defTabSz="1219170" eaLnBrk="1" fontAlgn="base" hangingPunct="1">
              <a:lnSpc>
                <a:spcPct val="130000"/>
              </a:lnSpc>
              <a:spcAft>
                <a:spcPct val="0"/>
              </a:spcAft>
            </a:pPr>
            <a:r>
              <a:rPr lang="en-US" altLang="en-US" sz="3200" b="1" i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Vận tốc ô tô: 48,5 km / giờ</a:t>
            </a:r>
          </a:p>
          <a:p>
            <a:pPr algn="just" defTabSz="1219170" eaLnBrk="1" fontAlgn="base" hangingPunct="1">
              <a:lnSpc>
                <a:spcPct val="130000"/>
              </a:lnSpc>
              <a:spcAft>
                <a:spcPct val="0"/>
              </a:spcAft>
            </a:pPr>
            <a:r>
              <a:rPr lang="en-US" altLang="en-US" sz="3200" b="1" i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Vận tốc xe máy: 33,5 km / giờ</a:t>
            </a:r>
          </a:p>
          <a:p>
            <a:pPr algn="just" defTabSz="1219170" eaLnBrk="1" fontAlgn="base" hangingPunct="1">
              <a:lnSpc>
                <a:spcPct val="130000"/>
              </a:lnSpc>
              <a:spcAft>
                <a:spcPct val="0"/>
              </a:spcAft>
            </a:pPr>
            <a:r>
              <a:rPr lang="en-US" altLang="en-US" sz="3200" b="1" i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Gặp nhau tại C sau 1 giờ 30 phút</a:t>
            </a:r>
          </a:p>
          <a:p>
            <a:pPr algn="just" defTabSz="1219170" eaLnBrk="1" fontAlgn="base" hangingPunct="1">
              <a:lnSpc>
                <a:spcPct val="130000"/>
              </a:lnSpc>
              <a:spcAft>
                <a:spcPct val="0"/>
              </a:spcAft>
            </a:pPr>
            <a:r>
              <a:rPr lang="en-US" altLang="en-US" sz="3200" b="1" i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Quãng đường AB: …….km?</a:t>
            </a:r>
          </a:p>
        </p:txBody>
      </p:sp>
      <p:sp>
        <p:nvSpPr>
          <p:cNvPr id="1316" name="Text Box 1314"/>
          <p:cNvSpPr txBox="1">
            <a:spLocks noChangeArrowheads="1"/>
          </p:cNvSpPr>
          <p:nvPr/>
        </p:nvSpPr>
        <p:spPr bwMode="auto">
          <a:xfrm>
            <a:off x="0" y="889001"/>
            <a:ext cx="12183533" cy="227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 eaLnBrk="1" fontAlgn="base" hangingPunct="1">
              <a:lnSpc>
                <a:spcPct val="130000"/>
              </a:lnSpc>
              <a:spcAft>
                <a:spcPct val="0"/>
              </a:spcAft>
            </a:pPr>
            <a:r>
              <a:rPr lang="en-US" altLang="en-US" sz="2800" b="1" i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 4: Một ô tô và một xe máy khởi hành cùng một lúc và đi ngược chiều nhau. Ô tô đi từ A với vận tốc 48,5km/giờ, xe máy đi từ B với vận tốc 33,5km/giờ. Sau 1 giờ 30 phút ô tô và xe máy gặp nhau tại C. Hỏi quãng đường AB dài bao nhiêu ki – lô – mét 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55592" y="-126153"/>
            <a:ext cx="4191960" cy="1092194"/>
            <a:chOff x="4199" y="-184"/>
            <a:chExt cx="4951" cy="1688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9900CC"/>
                  </a:solidFill>
                  <a:latin typeface="Times New Roman" panose="02020603050405020304" pitchFamily="18" charset="0"/>
                  <a:ea typeface="SimSun"/>
                </a:rPr>
                <a:t>            PHÉP NHÂN</a:t>
              </a:r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5879" y="-184"/>
              <a:ext cx="2521" cy="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3200" b="1" u="sng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Toán</a:t>
              </a:r>
            </a:p>
          </p:txBody>
        </p:sp>
      </p:grp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>
            <a:extLst>
              <a:ext uri="{FF2B5EF4-FFF2-40B4-BE49-F238E27FC236}">
                <a16:creationId xmlns:a16="http://schemas.microsoft.com/office/drawing/2014/main" id="{23CFDA72-2F69-4F36-A59B-C45C231AB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635" y="280035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vi-VN" altLang="en-US" sz="3200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1">
            <a:extLst>
              <a:ext uri="{FF2B5EF4-FFF2-40B4-BE49-F238E27FC236}">
                <a16:creationId xmlns:a16="http://schemas.microsoft.com/office/drawing/2014/main" id="{3B7499FD-AD4B-48D2-A934-93B29B7D1E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4688" y="4751388"/>
            <a:ext cx="5905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12">
            <a:extLst>
              <a:ext uri="{FF2B5EF4-FFF2-40B4-BE49-F238E27FC236}">
                <a16:creationId xmlns:a16="http://schemas.microsoft.com/office/drawing/2014/main" id="{C9BF17B3-9ECF-44E6-AABC-5C9342E66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5" y="46783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E603E4B8-1D4E-4C5A-B72D-DAE1D96F1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7650" y="46783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056D50E4-7791-4544-BADB-15ACCEEB0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176" y="4751388"/>
            <a:ext cx="35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94331C62-4FD2-4A65-90AB-4A5BED65F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4746625"/>
            <a:ext cx="35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altLang="en-US" sz="32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31847FD0-74F5-4DE9-8B57-C2196A3600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6276" y="4246563"/>
            <a:ext cx="10080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7">
            <a:extLst>
              <a:ext uri="{FF2B5EF4-FFF2-40B4-BE49-F238E27FC236}">
                <a16:creationId xmlns:a16="http://schemas.microsoft.com/office/drawing/2014/main" id="{17E517FF-3B12-44BA-AD58-1EC9EDBB63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6588" y="4268788"/>
            <a:ext cx="86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3C5C73E8-BF99-4AAB-86ED-4BAE5A0D0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4191000"/>
            <a:ext cx="3541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 48,5 km/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alt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274377B2-D67B-4147-96F7-EE90E2B44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4229100"/>
            <a:ext cx="300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 33,5 km/giờ</a:t>
            </a:r>
            <a:endParaRPr lang="vi-VN" altLang="en-US" sz="3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21">
            <a:extLst>
              <a:ext uri="{FF2B5EF4-FFF2-40B4-BE49-F238E27FC236}">
                <a16:creationId xmlns:a16="http://schemas.microsoft.com/office/drawing/2014/main" id="{22A8ECE0-A8A7-4115-8CD1-430BCFF42E06}"/>
              </a:ext>
            </a:extLst>
          </p:cNvPr>
          <p:cNvSpPr>
            <a:spLocks/>
          </p:cNvSpPr>
          <p:nvPr/>
        </p:nvSpPr>
        <p:spPr bwMode="auto">
          <a:xfrm rot="5400000">
            <a:off x="6001545" y="2377282"/>
            <a:ext cx="358775" cy="5903913"/>
          </a:xfrm>
          <a:prstGeom prst="rightBrace">
            <a:avLst>
              <a:gd name="adj1" fmla="val 137131"/>
              <a:gd name="adj2" fmla="val 51731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endParaRPr lang="en-US" altLang="en-US" sz="3200">
              <a:solidFill>
                <a:srgbClr val="000099"/>
              </a:solidFill>
            </a:endParaRPr>
          </a:p>
        </p:txBody>
      </p:sp>
      <p:pic>
        <p:nvPicPr>
          <p:cNvPr id="18" name="Picture 22" descr="images">
            <a:extLst>
              <a:ext uri="{FF2B5EF4-FFF2-40B4-BE49-F238E27FC236}">
                <a16:creationId xmlns:a16="http://schemas.microsoft.com/office/drawing/2014/main" id="{5A859874-6663-4F48-9CE5-FB9656AD5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69" y="3557589"/>
            <a:ext cx="904875" cy="514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 descr="xe may">
            <a:extLst>
              <a:ext uri="{FF2B5EF4-FFF2-40B4-BE49-F238E27FC236}">
                <a16:creationId xmlns:a16="http://schemas.microsoft.com/office/drawing/2014/main" id="{6195C12C-FD4F-4174-9C21-1836A467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6" y="3581400"/>
            <a:ext cx="835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4">
            <a:extLst>
              <a:ext uri="{FF2B5EF4-FFF2-40B4-BE49-F238E27FC236}">
                <a16:creationId xmlns:a16="http://schemas.microsoft.com/office/drawing/2014/main" id="{3F2D86BE-9E64-4B0C-8AE8-940F2A8CF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500688"/>
            <a:ext cx="1430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…km ?</a:t>
            </a:r>
            <a:endParaRPr lang="vi-VN" altLang="en-US" sz="32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5">
            <a:extLst>
              <a:ext uri="{FF2B5EF4-FFF2-40B4-BE49-F238E27FC236}">
                <a16:creationId xmlns:a16="http://schemas.microsoft.com/office/drawing/2014/main" id="{9287EAA0-8F97-4D78-BD8C-E1CCAB296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38" y="3657601"/>
            <a:ext cx="7921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8800">
                <a:solidFill>
                  <a:srgbClr val="000099"/>
                </a:solidFill>
              </a:rPr>
              <a:t>.</a:t>
            </a:r>
            <a:endParaRPr lang="vi-VN" altLang="en-US" sz="8800">
              <a:solidFill>
                <a:srgbClr val="000099"/>
              </a:solidFill>
            </a:endParaRP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A968CEB1-F6D2-4BDC-8F3D-DF94E0C50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1" y="4038600"/>
            <a:ext cx="358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7E23B400-01AF-4BE4-BD1D-C1386FCAD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7863" y="46783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18">
            <a:extLst>
              <a:ext uri="{FF2B5EF4-FFF2-40B4-BE49-F238E27FC236}">
                <a16:creationId xmlns:a16="http://schemas.microsoft.com/office/drawing/2014/main" id="{8D7EBB58-47E0-4C8A-88EF-E73BEB7F8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4724400"/>
            <a:ext cx="3541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32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altLang="en-US" sz="3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0E6DA3-0CA6-41BD-A9EB-F687696BD609}"/>
              </a:ext>
            </a:extLst>
          </p:cNvPr>
          <p:cNvSpPr txBox="1"/>
          <p:nvPr/>
        </p:nvSpPr>
        <p:spPr>
          <a:xfrm>
            <a:off x="1625585" y="2215219"/>
            <a:ext cx="3178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5" grpId="0"/>
      <p:bldP spid="16" grpId="0"/>
      <p:bldP spid="17" grpId="0" animBg="1"/>
      <p:bldP spid="20" grpId="0"/>
      <p:bldP spid="21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9C71EB-CCBB-4F3D-8D8B-71A807CDDAD5}"/>
              </a:ext>
            </a:extLst>
          </p:cNvPr>
          <p:cNvSpPr txBox="1"/>
          <p:nvPr/>
        </p:nvSpPr>
        <p:spPr>
          <a:xfrm>
            <a:off x="2414211" y="391528"/>
            <a:ext cx="3178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27E86C7A-B93A-43D9-9BEF-F809EA6A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712" y="1446309"/>
            <a:ext cx="918057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48,5 + 33,5 = 82 (km)</a:t>
            </a:r>
          </a:p>
          <a:p>
            <a:pPr algn="ctr" eaLnBrk="1" hangingPunct="1"/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1,5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82 x 1,5 = 123 (km) </a:t>
            </a:r>
          </a:p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123km</a:t>
            </a:r>
          </a:p>
        </p:txBody>
      </p:sp>
      <p:pic>
        <p:nvPicPr>
          <p:cNvPr id="5" name="Picture 34" descr="33720xmr97sdczd">
            <a:hlinkClick r:id="rId3"/>
            <a:extLst>
              <a:ext uri="{FF2B5EF4-FFF2-40B4-BE49-F238E27FC236}">
                <a16:creationId xmlns:a16="http://schemas.microsoft.com/office/drawing/2014/main" id="{08A1A3FE-A0F6-4DF6-9E4F-C68252A50E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2050">
            <a:off x="10362943" y="-49389"/>
            <a:ext cx="1419687" cy="262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4" descr="33720xmr97sdczd">
            <a:hlinkClick r:id="rId3"/>
            <a:extLst>
              <a:ext uri="{FF2B5EF4-FFF2-40B4-BE49-F238E27FC236}">
                <a16:creationId xmlns:a16="http://schemas.microsoft.com/office/drawing/2014/main" id="{0CFC6EFB-161B-4223-8977-115CDB4A66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65046">
            <a:off x="479812" y="-170848"/>
            <a:ext cx="1419687" cy="262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25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3277DC16-1DC2-40C5-AA54-311BEFCB3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1136650"/>
            <a:ext cx="75311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CBFF0C-661C-4FA4-B77C-50F5350C5F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42D48C4-179F-44E8-AE12-E522C62A1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9" y="5065714"/>
            <a:ext cx="16033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F3A9A60-2FB6-40A4-B703-BCC771ECB3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701" y="3934619"/>
            <a:ext cx="12604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98B173E-ED75-46B1-90FD-409D64EE03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0" y="4306888"/>
            <a:ext cx="1219200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F1533BC-B74D-4DE7-BE09-C20DBF8289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4484688"/>
            <a:ext cx="5318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6654C379-B547-4E50-99AD-9D1426B2A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214" y="2944813"/>
            <a:ext cx="60023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7200" b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3. Vận dụng</a:t>
            </a:r>
          </a:p>
        </p:txBody>
      </p:sp>
    </p:spTree>
    <p:extLst>
      <p:ext uri="{BB962C8B-B14F-4D97-AF65-F5344CB8AC3E}">
        <p14:creationId xmlns:p14="http://schemas.microsoft.com/office/powerpoint/2010/main" val="1191218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A8677B-0EDB-4320-A4A2-63E022554266}"/>
              </a:ext>
            </a:extLst>
          </p:cNvPr>
          <p:cNvSpPr/>
          <p:nvPr/>
        </p:nvSpPr>
        <p:spPr>
          <a:xfrm flipH="1">
            <a:off x="922052" y="2143240"/>
            <a:ext cx="10931236" cy="16348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Trong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thực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tế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cuộc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sống</a:t>
            </a:r>
            <a:r>
              <a:rPr lang="en-US" sz="4000" dirty="0">
                <a:solidFill>
                  <a:schemeClr val="tx1"/>
                </a:solidFill>
              </a:rPr>
              <a:t>, </a:t>
            </a:r>
            <a:r>
              <a:rPr lang="en-US" sz="4000" dirty="0" err="1">
                <a:solidFill>
                  <a:schemeClr val="tx1"/>
                </a:solidFill>
              </a:rPr>
              <a:t>chúng</a:t>
            </a:r>
            <a:r>
              <a:rPr lang="en-US" sz="4000" dirty="0">
                <a:solidFill>
                  <a:schemeClr val="tx1"/>
                </a:solidFill>
              </a:rPr>
              <a:t> ta </a:t>
            </a:r>
            <a:r>
              <a:rPr lang="en-US" sz="4000" dirty="0" err="1">
                <a:solidFill>
                  <a:schemeClr val="tx1"/>
                </a:solidFill>
              </a:rPr>
              <a:t>thường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dùng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phép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nhân</a:t>
            </a:r>
            <a:r>
              <a:rPr lang="en-US" sz="4000" dirty="0">
                <a:solidFill>
                  <a:schemeClr val="tx1"/>
                </a:solidFill>
              </a:rPr>
              <a:t>  </a:t>
            </a:r>
            <a:r>
              <a:rPr lang="en-US" sz="4000" dirty="0" err="1">
                <a:solidFill>
                  <a:schemeClr val="tx1"/>
                </a:solidFill>
              </a:rPr>
              <a:t>để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làm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gì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AB8199-5155-4364-95E2-C400B9CD26A4}"/>
              </a:ext>
            </a:extLst>
          </p:cNvPr>
          <p:cNvSpPr/>
          <p:nvPr/>
        </p:nvSpPr>
        <p:spPr>
          <a:xfrm>
            <a:off x="2193987" y="4207944"/>
            <a:ext cx="7804025" cy="19412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Chuẩn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bị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bài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sau</a:t>
            </a:r>
            <a:r>
              <a:rPr lang="en-US" sz="4000" dirty="0">
                <a:solidFill>
                  <a:srgbClr val="FF0000"/>
                </a:solidFill>
              </a:rPr>
              <a:t>: </a:t>
            </a:r>
            <a:r>
              <a:rPr lang="en-US" sz="4000" dirty="0" err="1">
                <a:solidFill>
                  <a:srgbClr val="FF0000"/>
                </a:solidFill>
              </a:rPr>
              <a:t>Luyện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tập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</a:rPr>
              <a:t>Xem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lại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học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thuộc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tính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chất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của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phép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nhân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119024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>
            <a:extLst>
              <a:ext uri="{FF2B5EF4-FFF2-40B4-BE49-F238E27FC236}">
                <a16:creationId xmlns:a16="http://schemas.microsoft.com/office/drawing/2014/main" id="{99683924-BCB3-4350-AFF8-F4F4D435E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5127EF-7EAC-4AB0-920A-D4131F4E5E43}"/>
              </a:ext>
            </a:extLst>
          </p:cNvPr>
          <p:cNvSpPr/>
          <p:nvPr/>
        </p:nvSpPr>
        <p:spPr>
          <a:xfrm>
            <a:off x="3175000" y="966788"/>
            <a:ext cx="596900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YÊN THÁI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387AF-A524-4965-AE55-6E1CF93B4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476" y="1502395"/>
            <a:ext cx="928604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en-US" altLang="en-US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tư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04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Phép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nhân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pic>
        <p:nvPicPr>
          <p:cNvPr id="8" name="Picture 4" descr="https://i.pinimg.com/564x/cd/fd/fc/cdfdfc3ef9be601f618f3109c425ac05.jpg">
            <a:extLst>
              <a:ext uri="{FF2B5EF4-FFF2-40B4-BE49-F238E27FC236}">
                <a16:creationId xmlns:a16="http://schemas.microsoft.com/office/drawing/2014/main" id="{9EEFD768-99B0-40B4-9E18-F00839B45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9645" y="2719388"/>
            <a:ext cx="3068710" cy="37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307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9DC32549-F814-4D12-B893-5728EA86AF01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182D2CCD-3CD7-4ED7-838A-CA505EA10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603501"/>
            <a:ext cx="5822950" cy="13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1. </a:t>
            </a:r>
            <a:r>
              <a:rPr lang="en-US" altLang="zh-CN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Khởi</a:t>
            </a:r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động</a:t>
            </a:r>
            <a:endParaRPr lang="en-US" altLang="zh-CN" sz="8000" b="1" dirty="0">
              <a:solidFill>
                <a:srgbClr val="FF0000"/>
              </a:solidFill>
              <a:latin typeface="Times New Roman" panose="02020603050405020304" pitchFamily="18" charset="0"/>
              <a:ea typeface="华康海报体W1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2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F3B6552C-6E2A-42CD-9F41-72148D8C7BF9}"/>
              </a:ext>
            </a:extLst>
          </p:cNvPr>
          <p:cNvSpPr/>
          <p:nvPr/>
        </p:nvSpPr>
        <p:spPr>
          <a:xfrm>
            <a:off x="3582144" y="191869"/>
            <a:ext cx="5562600" cy="16002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">
              <a:avLst/>
            </a:prstTxWarp>
            <a:noAutofit/>
          </a:bodyPr>
          <a:lstStyle/>
          <a:p>
            <a:pPr algn="ctr" defTabSz="457200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69A2C-3BCB-4D5C-A088-A7497206A78D}"/>
              </a:ext>
            </a:extLst>
          </p:cNvPr>
          <p:cNvSpPr txBox="1"/>
          <p:nvPr/>
        </p:nvSpPr>
        <p:spPr>
          <a:xfrm>
            <a:off x="2057400" y="2438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CFF9C-5553-4EE9-8C4C-A15207915EE6}"/>
              </a:ext>
            </a:extLst>
          </p:cNvPr>
          <p:cNvSpPr txBox="1"/>
          <p:nvPr/>
        </p:nvSpPr>
        <p:spPr>
          <a:xfrm>
            <a:off x="2057400" y="3276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6,9 – 6,3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D62B731-34F0-4064-AC8C-5AE2DDD84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444" y="4058892"/>
            <a:ext cx="1531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13,9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97B19BE-3EDA-4972-9841-1EABF075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375" y="4705223"/>
            <a:ext cx="15568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16,6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61918C6C-7D26-4142-9158-0768314C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952" y="3962400"/>
            <a:ext cx="15568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70,6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EAE9E1A-BDC2-4865-B2A3-E3787D56C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9122" y="4800600"/>
            <a:ext cx="17876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70,87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A2F2B6-C94A-4459-B335-0D696CB00538}"/>
              </a:ext>
            </a:extLst>
          </p:cNvPr>
          <p:cNvSpPr/>
          <p:nvPr/>
        </p:nvSpPr>
        <p:spPr>
          <a:xfrm>
            <a:off x="2348514" y="3962400"/>
            <a:ext cx="838200" cy="641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673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F3B6552C-6E2A-42CD-9F41-72148D8C7BF9}"/>
              </a:ext>
            </a:extLst>
          </p:cNvPr>
          <p:cNvSpPr/>
          <p:nvPr/>
        </p:nvSpPr>
        <p:spPr>
          <a:xfrm>
            <a:off x="3574774" y="145774"/>
            <a:ext cx="5562600" cy="16002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hevron">
              <a:avLst/>
            </a:prstTxWarp>
            <a:noAutofit/>
          </a:bodyPr>
          <a:lstStyle/>
          <a:p>
            <a:pPr algn="ctr" defTabSz="457200"/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69A2C-3BCB-4D5C-A088-A7497206A78D}"/>
              </a:ext>
            </a:extLst>
          </p:cNvPr>
          <p:cNvSpPr txBox="1"/>
          <p:nvPr/>
        </p:nvSpPr>
        <p:spPr>
          <a:xfrm>
            <a:off x="2057400" y="2438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CFF9C-5553-4EE9-8C4C-A15207915EE6}"/>
              </a:ext>
            </a:extLst>
          </p:cNvPr>
          <p:cNvSpPr txBox="1"/>
          <p:nvPr/>
        </p:nvSpPr>
        <p:spPr>
          <a:xfrm>
            <a:off x="2057400" y="3276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83,45 – 30,98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D62B731-34F0-4064-AC8C-5AE2DDD84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1" y="4010025"/>
            <a:ext cx="1798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53,57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97B19BE-3EDA-4972-9841-1EABF075D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4280" y="4795620"/>
            <a:ext cx="17876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52,47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61918C6C-7D26-4142-9158-0768314C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1" y="3962400"/>
            <a:ext cx="17859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52,57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EAE9E1A-BDC2-4865-B2A3-E3787D56C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162" y="4800600"/>
            <a:ext cx="1779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 defTabSz="457200">
              <a:spcBef>
                <a:spcPct val="50000"/>
              </a:spcBef>
            </a:pPr>
            <a:r>
              <a:rPr lang="en-US" alt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53,47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A2F2B6-C94A-4459-B335-0D696CB00538}"/>
              </a:ext>
            </a:extLst>
          </p:cNvPr>
          <p:cNvSpPr/>
          <p:nvPr/>
        </p:nvSpPr>
        <p:spPr>
          <a:xfrm>
            <a:off x="6210300" y="4798109"/>
            <a:ext cx="838200" cy="6413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672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>
            <a:extLst>
              <a:ext uri="{FF2B5EF4-FFF2-40B4-BE49-F238E27FC236}">
                <a16:creationId xmlns:a16="http://schemas.microsoft.com/office/drawing/2014/main" id="{245BC219-7E85-4D36-8BE6-19D6D677B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79400"/>
            <a:ext cx="810895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1">
            <a:extLst>
              <a:ext uri="{FF2B5EF4-FFF2-40B4-BE49-F238E27FC236}">
                <a16:creationId xmlns:a16="http://schemas.microsoft.com/office/drawing/2014/main" id="{8BA97672-46CD-4055-8ACC-D8E5BFAFF9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582988"/>
            <a:ext cx="4876800" cy="167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Luyện tập- thực hành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64000" y="1477724"/>
            <a:ext cx="5577776" cy="1117505"/>
            <a:chOff x="4229" y="1890"/>
            <a:chExt cx="3151" cy="1320"/>
          </a:xfrm>
        </p:grpSpPr>
        <p:sp>
          <p:nvSpPr>
            <p:cNvPr id="40255" name="Text Box 1343"/>
            <p:cNvSpPr txBox="1">
              <a:spLocks noChangeArrowheads="1"/>
            </p:cNvSpPr>
            <p:nvPr/>
          </p:nvSpPr>
          <p:spPr bwMode="auto">
            <a:xfrm>
              <a:off x="4229" y="2325"/>
              <a:ext cx="3151" cy="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267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 </a:t>
              </a:r>
              <a:r>
                <a:rPr lang="vi-VN" altLang="en-US" sz="4267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  </a:t>
              </a:r>
              <a:r>
                <a:rPr lang="en-US" altLang="en-US" sz="4267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a  </a:t>
              </a:r>
              <a:r>
                <a:rPr lang="vi-VN" altLang="en-US" sz="4267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   </a:t>
              </a:r>
              <a:r>
                <a:rPr lang="en-US" altLang="en-US" sz="4267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x  </a:t>
              </a:r>
              <a:r>
                <a:rPr lang="vi-VN" altLang="en-US" sz="4267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   </a:t>
              </a:r>
              <a:r>
                <a:rPr lang="en-US" altLang="en-US" sz="4267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b   =  </a:t>
              </a:r>
              <a:r>
                <a:rPr lang="vi-VN" altLang="en-US" sz="4267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       </a:t>
              </a:r>
              <a:r>
                <a:rPr lang="en-US" altLang="en-US" sz="4267" b="1" dirty="0">
                  <a:solidFill>
                    <a:srgbClr val="000099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0261" name="AutoShape 1349"/>
            <p:cNvSpPr/>
            <p:nvPr/>
          </p:nvSpPr>
          <p:spPr bwMode="auto">
            <a:xfrm rot="-5400000">
              <a:off x="4995" y="1845"/>
              <a:ext cx="270" cy="1080"/>
            </a:xfrm>
            <a:prstGeom prst="rightBrace">
              <a:avLst>
                <a:gd name="adj1" fmla="val 31778"/>
                <a:gd name="adj2" fmla="val 49444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4267" b="1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endParaRPr>
            </a:p>
          </p:txBody>
        </p:sp>
        <p:sp>
          <p:nvSpPr>
            <p:cNvPr id="40263" name="Line 1351"/>
            <p:cNvSpPr>
              <a:spLocks noChangeShapeType="1"/>
            </p:cNvSpPr>
            <p:nvPr/>
          </p:nvSpPr>
          <p:spPr bwMode="auto">
            <a:xfrm flipH="1">
              <a:off x="5130" y="1890"/>
              <a:ext cx="5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33">
                <a:solidFill>
                  <a:srgbClr val="000000"/>
                </a:solidFill>
                <a:latin typeface="Arial" panose="020B0604020202020204" pitchFamily="34" charset="0"/>
                <a:ea typeface="SimSun"/>
              </a:endParaRPr>
            </a:p>
          </p:txBody>
        </p:sp>
        <p:sp>
          <p:nvSpPr>
            <p:cNvPr id="40264" name="Line 1352"/>
            <p:cNvSpPr>
              <a:spLocks noChangeShapeType="1"/>
            </p:cNvSpPr>
            <p:nvPr/>
          </p:nvSpPr>
          <p:spPr bwMode="auto">
            <a:xfrm>
              <a:off x="5130" y="1890"/>
              <a:ext cx="0" cy="3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33">
                <a:solidFill>
                  <a:srgbClr val="000000"/>
                </a:solidFill>
                <a:latin typeface="Arial" panose="020B0604020202020204" pitchFamily="34" charset="0"/>
                <a:ea typeface="SimSun"/>
              </a:endParaRPr>
            </a:p>
          </p:txBody>
        </p:sp>
        <p:sp>
          <p:nvSpPr>
            <p:cNvPr id="40265" name="Line 1353"/>
            <p:cNvSpPr>
              <a:spLocks noChangeShapeType="1"/>
            </p:cNvSpPr>
            <p:nvPr/>
          </p:nvSpPr>
          <p:spPr bwMode="auto">
            <a:xfrm flipH="1">
              <a:off x="6480" y="1890"/>
              <a:ext cx="4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33">
                <a:solidFill>
                  <a:srgbClr val="000000"/>
                </a:solidFill>
                <a:latin typeface="Arial" panose="020B0604020202020204" pitchFamily="34" charset="0"/>
                <a:ea typeface="SimSun"/>
              </a:endParaRPr>
            </a:p>
          </p:txBody>
        </p:sp>
        <p:sp>
          <p:nvSpPr>
            <p:cNvPr id="40266" name="Line 1354"/>
            <p:cNvSpPr>
              <a:spLocks noChangeShapeType="1"/>
            </p:cNvSpPr>
            <p:nvPr/>
          </p:nvSpPr>
          <p:spPr bwMode="auto">
            <a:xfrm>
              <a:off x="6930" y="1890"/>
              <a:ext cx="0" cy="5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33">
                <a:solidFill>
                  <a:srgbClr val="000000"/>
                </a:solidFill>
                <a:latin typeface="Arial" panose="020B0604020202020204" pitchFamily="34" charset="0"/>
                <a:ea typeface="SimSun"/>
              </a:endParaRPr>
            </a:p>
          </p:txBody>
        </p:sp>
        <p:sp>
          <p:nvSpPr>
            <p:cNvPr id="40267" name="AutoShape 1355"/>
            <p:cNvSpPr/>
            <p:nvPr/>
          </p:nvSpPr>
          <p:spPr bwMode="auto">
            <a:xfrm rot="-5400000">
              <a:off x="6885" y="2295"/>
              <a:ext cx="90" cy="360"/>
            </a:xfrm>
            <a:prstGeom prst="rightBrace">
              <a:avLst>
                <a:gd name="adj1" fmla="val 31778"/>
                <a:gd name="adj2" fmla="val 49444"/>
              </a:avLst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4267" b="1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endParaRPr>
            </a:p>
          </p:txBody>
        </p:sp>
      </p:grpSp>
      <p:sp>
        <p:nvSpPr>
          <p:cNvPr id="40269" name="Rectangle 1357" descr="Parchment"/>
          <p:cNvSpPr>
            <a:spLocks noChangeArrowheads="1"/>
          </p:cNvSpPr>
          <p:nvPr/>
        </p:nvSpPr>
        <p:spPr bwMode="auto">
          <a:xfrm>
            <a:off x="459335" y="4950153"/>
            <a:ext cx="11625580" cy="1219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189" indent="-457189" algn="just" defTabSz="121917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      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Phép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nhân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các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số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tự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nhiên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phân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số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số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thập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phân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có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những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tính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chất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nào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ea typeface="SimSun"/>
              </a:rPr>
              <a:t>?</a:t>
            </a:r>
          </a:p>
        </p:txBody>
      </p:sp>
      <p:pic>
        <p:nvPicPr>
          <p:cNvPr id="33800" name="Picture 8" descr="nhomd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3" y="210814"/>
            <a:ext cx="2377440" cy="151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555592" y="-126153"/>
            <a:ext cx="4191960" cy="1092194"/>
            <a:chOff x="4199" y="-184"/>
            <a:chExt cx="4951" cy="1688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4199" y="600"/>
              <a:ext cx="4951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9900CC"/>
                  </a:solidFill>
                  <a:latin typeface="Times New Roman" panose="02020603050405020304" pitchFamily="18" charset="0"/>
                  <a:ea typeface="SimSun"/>
                </a:rPr>
                <a:t>            PHÉP NHÂN</a:t>
              </a:r>
            </a:p>
          </p:txBody>
        </p:sp>
        <p:sp>
          <p:nvSpPr>
            <p:cNvPr id="2" name="Text Box 1"/>
            <p:cNvSpPr txBox="1"/>
            <p:nvPr/>
          </p:nvSpPr>
          <p:spPr>
            <a:xfrm>
              <a:off x="5879" y="-184"/>
              <a:ext cx="2521" cy="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altLang="en-US" sz="3200" b="1" u="sng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Toán</a:t>
              </a:r>
            </a:p>
          </p:txBody>
        </p:sp>
      </p:grpSp>
      <p:sp>
        <p:nvSpPr>
          <p:cNvPr id="20" name="Rectangle 1347"/>
          <p:cNvSpPr>
            <a:spLocks noChangeArrowheads="1"/>
          </p:cNvSpPr>
          <p:nvPr/>
        </p:nvSpPr>
        <p:spPr bwMode="auto">
          <a:xfrm>
            <a:off x="4335037" y="2872621"/>
            <a:ext cx="2837567" cy="457161"/>
          </a:xfrm>
          <a:prstGeom prst="rect">
            <a:avLst/>
          </a:prstGeom>
          <a:solidFill>
            <a:srgbClr val="FFCC99"/>
          </a:solidFill>
          <a:ln w="9525">
            <a:solidFill>
              <a:srgbClr val="000099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Thừa</a:t>
            </a:r>
            <a:r>
              <a:rPr lang="en-US" altLang="en-US" sz="4267" b="1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21" name="Line 1345"/>
          <p:cNvSpPr>
            <a:spLocks noChangeShapeType="1"/>
          </p:cNvSpPr>
          <p:nvPr/>
        </p:nvSpPr>
        <p:spPr bwMode="auto">
          <a:xfrm flipV="1">
            <a:off x="4728763" y="2446227"/>
            <a:ext cx="0" cy="38096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33">
              <a:solidFill>
                <a:srgbClr val="000000"/>
              </a:solidFill>
              <a:latin typeface="Arial" panose="020B0604020202020204" pitchFamily="34" charset="0"/>
              <a:ea typeface="SimSun"/>
            </a:endParaRPr>
          </a:p>
        </p:txBody>
      </p:sp>
      <p:sp>
        <p:nvSpPr>
          <p:cNvPr id="22" name="Line 1345"/>
          <p:cNvSpPr>
            <a:spLocks noChangeShapeType="1"/>
          </p:cNvSpPr>
          <p:nvPr/>
        </p:nvSpPr>
        <p:spPr bwMode="auto">
          <a:xfrm flipV="1">
            <a:off x="6641936" y="2446227"/>
            <a:ext cx="0" cy="38096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33">
              <a:solidFill>
                <a:srgbClr val="000000"/>
              </a:solidFill>
              <a:latin typeface="Arial" panose="020B0604020202020204" pitchFamily="34" charset="0"/>
              <a:ea typeface="SimSun"/>
            </a:endParaRPr>
          </a:p>
        </p:txBody>
      </p:sp>
      <p:sp>
        <p:nvSpPr>
          <p:cNvPr id="23" name="Rectangle 1350"/>
          <p:cNvSpPr>
            <a:spLocks noChangeArrowheads="1"/>
          </p:cNvSpPr>
          <p:nvPr/>
        </p:nvSpPr>
        <p:spPr bwMode="auto">
          <a:xfrm>
            <a:off x="6590278" y="1298247"/>
            <a:ext cx="1433831" cy="38096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267" b="1" dirty="0" err="1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Tích</a:t>
            </a:r>
            <a:endParaRPr lang="en-US" altLang="en-US" sz="4267" b="1" dirty="0">
              <a:solidFill>
                <a:srgbClr val="000000"/>
              </a:solidFill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6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DDCB627A-52DC-4FF9-9573-BF251B6C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590801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 cmpd="thickThin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</a:t>
            </a:r>
            <a:r>
              <a:rPr lang="en-US" altLang="en-US" sz="28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x b = b x a</a:t>
            </a: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FD46FAFC-ED0B-4E15-A74B-867D27306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67063"/>
            <a:ext cx="7629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 cmpd="thickThin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</a:t>
            </a: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x b) x c = a x (b x c)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5026715C-E8D7-4D3D-B541-C511CEEF7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3729038"/>
            <a:ext cx="78486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 cmpd="thickThin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x c = a x c + b x c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817AC67A-9277-413C-9E21-2150EAADB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343400"/>
            <a:ext cx="67505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 cmpd="thickThin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             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x a = a x 1 = a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F272AF58-23CA-4574-9EB4-D9EBC43C9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967288"/>
            <a:ext cx="6882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76200" cmpd="thickThin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:              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x a = a x 0 = 0.</a:t>
            </a:r>
          </a:p>
        </p:txBody>
      </p:sp>
      <p:sp>
        <p:nvSpPr>
          <p:cNvPr id="8" name="Callout: Down Arrow 7">
            <a:extLst>
              <a:ext uri="{FF2B5EF4-FFF2-40B4-BE49-F238E27FC236}">
                <a16:creationId xmlns:a16="http://schemas.microsoft.com/office/drawing/2014/main" id="{105C4F39-81ED-459F-B21D-B474E215BFE8}"/>
              </a:ext>
            </a:extLst>
          </p:cNvPr>
          <p:cNvSpPr/>
          <p:nvPr/>
        </p:nvSpPr>
        <p:spPr>
          <a:xfrm>
            <a:off x="3281106" y="1737659"/>
            <a:ext cx="4572000" cy="762000"/>
          </a:xfrm>
          <a:prstGeom prst="down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</a:t>
            </a:r>
            <a:r>
              <a:rPr lang="en-US" sz="2400" dirty="0" err="1">
                <a:solidFill>
                  <a:srgbClr val="000000"/>
                </a:solidFill>
                <a:latin typeface="Trebuchet MS" panose="020B0603020202020204"/>
              </a:rPr>
              <a:t>n</a:t>
            </a:r>
            <a:endParaRPr lang="en-US" sz="2400" dirty="0">
              <a:solidFill>
                <a:srgbClr val="000000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13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9">
            <a:extLst>
              <a:ext uri="{FF2B5EF4-FFF2-40B4-BE49-F238E27FC236}">
                <a16:creationId xmlns:a16="http://schemas.microsoft.com/office/drawing/2014/main" id="{3AED4E06-EC5E-4866-9E9C-8606BDA6F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475302"/>
            <a:ext cx="7772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/>
            <a:r>
              <a:rPr lang="en-US" alt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4802 x 324                         </a:t>
            </a:r>
            <a:r>
              <a:rPr lang="en-US" alt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457200"/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09FB2E74-A8CE-461C-8FF3-19C04D1F3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553053"/>
            <a:ext cx="58384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/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c) 35,4 x 6,8                              </a:t>
            </a:r>
          </a:p>
        </p:txBody>
      </p:sp>
      <p:graphicFrame>
        <p:nvGraphicFramePr>
          <p:cNvPr id="5" name="Object 55">
            <a:extLst>
              <a:ext uri="{FF2B5EF4-FFF2-40B4-BE49-F238E27FC236}">
                <a16:creationId xmlns:a16="http://schemas.microsoft.com/office/drawing/2014/main" id="{6C81D294-C8E7-472A-8611-D3809AC55A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6874" y="3334140"/>
          <a:ext cx="178276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4" imgW="545760" imgH="393480" progId="Equation.3">
                  <p:embed/>
                </p:oleObj>
              </mc:Choice>
              <mc:Fallback>
                <p:oleObj name="Equation" r:id="rId4" imgW="545760" imgH="393480" progId="Equation.3">
                  <p:embed/>
                  <p:pic>
                    <p:nvPicPr>
                      <p:cNvPr id="5" name="Object 55">
                        <a:extLst>
                          <a:ext uri="{FF2B5EF4-FFF2-40B4-BE49-F238E27FC236}">
                            <a16:creationId xmlns:a16="http://schemas.microsoft.com/office/drawing/2014/main" id="{6C81D294-C8E7-472A-8611-D3809AC55A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874" y="3334140"/>
                        <a:ext cx="1782763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2">
            <a:extLst>
              <a:ext uri="{FF2B5EF4-FFF2-40B4-BE49-F238E27FC236}">
                <a16:creationId xmlns:a16="http://schemas.microsoft.com/office/drawing/2014/main" id="{F14226F3-0476-4131-B690-7041704ED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538" y="1872441"/>
            <a:ext cx="2122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defTabSz="457200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Data Pie Chart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Data Pie Char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 Pie Char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 Pie Chart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735</Words>
  <Application>Microsoft Office PowerPoint</Application>
  <PresentationFormat>Widescreen</PresentationFormat>
  <Paragraphs>118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Malgun Gothic</vt:lpstr>
      <vt:lpstr>Wingdings 2</vt:lpstr>
      <vt:lpstr>Times New Roman</vt:lpstr>
      <vt:lpstr>HP001 4 hàng</vt:lpstr>
      <vt:lpstr>Arial</vt:lpstr>
      <vt:lpstr>Calibri Light</vt:lpstr>
      <vt:lpstr>Trebuchet MS</vt:lpstr>
      <vt:lpstr>Calibri</vt:lpstr>
      <vt:lpstr>Constantia</vt:lpstr>
      <vt:lpstr>VNI-Times</vt:lpstr>
      <vt:lpstr>Office Theme</vt:lpstr>
      <vt:lpstr>Flow</vt:lpstr>
      <vt:lpstr>Data Pie Charts</vt:lpstr>
      <vt:lpstr>Equation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Nguyen Thi Ngoc Tram</cp:lastModifiedBy>
  <cp:revision>128</cp:revision>
  <dcterms:created xsi:type="dcterms:W3CDTF">2018-01-17T20:15:41Z</dcterms:created>
  <dcterms:modified xsi:type="dcterms:W3CDTF">2022-04-16T16:26:53Z</dcterms:modified>
</cp:coreProperties>
</file>